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y="5143500" cx="9144000"/>
  <p:notesSz cx="6858000" cy="9144000"/>
  <p:embeddedFontLst>
    <p:embeddedFont>
      <p:font typeface="Montserrat"/>
      <p:regular r:id="rId46"/>
      <p:bold r:id="rId47"/>
      <p:italic r:id="rId48"/>
      <p:boldItalic r:id="rId49"/>
    </p:embeddedFont>
    <p:embeddedFont>
      <p:font typeface="Lato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5" name="wrench12305"/>
  <p:cmAuthor clrIdx="1" id="1" initials="" lastIdx="1" name="Luke Prescott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font" Target="fonts/Montserrat-regular.fntdata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font" Target="fonts/Montserrat-italic.fntdata"/><Relationship Id="rId47" Type="http://schemas.openxmlformats.org/officeDocument/2006/relationships/font" Target="fonts/Montserrat-bold.fntdata"/><Relationship Id="rId49" Type="http://schemas.openxmlformats.org/officeDocument/2006/relationships/font" Target="fonts/Montserrat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ato-bold.fntdata"/><Relationship Id="rId50" Type="http://schemas.openxmlformats.org/officeDocument/2006/relationships/font" Target="fonts/Lato-regular.fntdata"/><Relationship Id="rId53" Type="http://schemas.openxmlformats.org/officeDocument/2006/relationships/font" Target="fonts/Lato-boldItalic.fntdata"/><Relationship Id="rId52" Type="http://schemas.openxmlformats.org/officeDocument/2006/relationships/font" Target="fonts/Lato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9-04-23T22:06:46.355">
    <p:pos x="0" y="0"/>
    <p:text>This is login page for users and admin.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9-04-23T22:12:37.405">
    <p:pos x="0" y="0"/>
    <p:text>User home: able to view assigned test and test taken.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1" idx="1" dt="2019-04-25T03:42:43.299">
    <p:pos x="0" y="-4"/>
    <p:text>This page illustrate the live-saving of questions, as well as a question with an image.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19-04-23T22:09:36.666">
    <p:pos x="0" y="0"/>
    <p:text>Admin home: portal to test and account management.
note: can edit test and see results.</p:tex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19-04-23T22:24:29.191">
    <p:pos x="0" y="0"/>
    <p:text>Test Bank: type of question, category,
answer key, able to add questions and edit.</p:tex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5" dt="2019-04-23T22:28:12.428">
    <p:pos x="0" y="0"/>
    <p:text>active user : able to edit , delete, and create new user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7f4bc599b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7f4bc599b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56a0c2d82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56a0c2d82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7f4bc599b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7f4bc599b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8d4295313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8d4295313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6a0c2d82d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6a0c2d82d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57f4bc599b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57f4bc599b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github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of terllo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 load was evenly spaced out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Early start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Steady burn down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</a:t>
            </a:r>
            <a:r>
              <a:rPr lang="en"/>
              <a:t> the same development </a:t>
            </a:r>
            <a:r>
              <a:rPr lang="en"/>
              <a:t>environment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Ordering our tasks based on dependencies.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each task as we went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With product owner every week to update on what has ben done so far and get input on product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Tracking of our tasks.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56b527ca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56b527ca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6b527ca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6b527ca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6b527cae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6b527cae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6b527cae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6b527cae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7f4bc599b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7f4bc599b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57f4bc599b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57f4bc599b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Moore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A lot, many of us were working with a software stack for the first time and using certain languages for the first time. JSP, AWS, SQL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-Multiple team members volunteered for the same task. Necessary for some tasks but not for others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-Very hard to story point a project in which we have no experience with. Underestimated the amount of work for the first sprints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-We should have met more times than twice a week. It would have helped with accountability and productivity.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8d4295313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8d429531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 Stregnths and Weakness in Languages, didn’t anticipate the amount of reserach, next time take a closer look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8d4295313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8d4295313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Realized around 2nd Sprint, Trivial Tasks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58d4295313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58d429531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Large Group, Busy Schedules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6a0c2d82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56a0c2d82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12a0c7687_9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12a0c7687_9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12a0c7687_9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12a0c7687_9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12a0c7687_7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512a0c7687_7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512a0c7687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512a0c7687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512a0c7687_9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512a0c7687_9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6ba61b0b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6ba61b0b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12a0c7687_9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12a0c7687_9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512a0c7687_9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512a0c7687_9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12a0c7687_7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12a0c7687_7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6a0c2d82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6a0c2d82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512a0c7687_7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512a0c7687_7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12a0c7687_7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12a0c7687_7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512a0c7687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512a0c7687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12a0c7687_7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12a0c7687_7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6a0c2d82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6a0c2d82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7f4bc599b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7f4bc599b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6ba61b0b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6ba61b0b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6ba61b0bc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6ba61b0bc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7f4bc599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7f4bc599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 Wa Cheung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12a0c7687_3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12a0c7687_3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6a0c2d8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6a0c2d8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6a0c2d82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6a0c2d82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rello.com/b/pfH92DPN/icsi-418-group-project" TargetMode="External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hyperlink" Target="https://trello.vizydrop.com/shared/drop/5cbde804c4b3b20016e5cd79?authkey=4101df1358b8a7c8245e" TargetMode="External"/><Relationship Id="rId5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1.xml"/><Relationship Id="rId4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omments" Target="../comments/comment2.xml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3.xml"/><Relationship Id="rId4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4.xml"/><Relationship Id="rId4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comments" Target="../comments/comment5.xml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comments" Target="../comments/comment6.xml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draw.io/" TargetMode="External"/><Relationship Id="rId4" Type="http://schemas.openxmlformats.org/officeDocument/2006/relationships/hyperlink" Target="https://www.lucidchart.com/" TargetMode="External"/><Relationship Id="rId5" Type="http://schemas.openxmlformats.org/officeDocument/2006/relationships/hyperlink" Target="https://trello.com/" TargetMode="External"/><Relationship Id="rId6" Type="http://schemas.openxmlformats.org/officeDocument/2006/relationships/hyperlink" Target="https://trello.vizydrop.com/" TargetMode="External"/><Relationship Id="rId7" Type="http://schemas.openxmlformats.org/officeDocument/2006/relationships/hyperlink" Target="https://www.mysql.com/products/workbench/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github.com/lprescott/ICSI418-Group-Project/blob/master/project-logistics/MySQL-er-diagram.png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439000" y="630125"/>
            <a:ext cx="61161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Engineering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Final Project Wrap-Up</a:t>
            </a:r>
            <a:endParaRPr sz="24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6295000" y="2376750"/>
            <a:ext cx="2260200" cy="174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Team: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Luke Prescott (lead)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Loucks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Jack Holden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Max Moore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Chin Wa Cheung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Dahl 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Gary Passarelli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Technology Stack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703" y="0"/>
            <a:ext cx="66562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"/>
          <p:cNvSpPr txBox="1"/>
          <p:nvPr/>
        </p:nvSpPr>
        <p:spPr>
          <a:xfrm>
            <a:off x="283175" y="3721425"/>
            <a:ext cx="1915800" cy="11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Two-Set Venn Diagram done in LucidCharts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0" y="0"/>
            <a:ext cx="2487600" cy="3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	</a:t>
            </a:r>
            <a:r>
              <a:rPr b="1" lang="en" sz="1650">
                <a:solidFill>
                  <a:schemeClr val="lt1"/>
                </a:solidFill>
              </a:rPr>
              <a:t>Dependencies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javax.servlet-api 4.0.1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javax.servlet.jsp-api 2.3.3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jstl 1.2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mysql-connector-java 8.0.15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javax.mail 1.6.2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commons-io 1.3.2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commons-fileupload 1.4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opencsv 4.5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587975" y="4461650"/>
            <a:ext cx="1415100" cy="34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Sprint Plans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/>
        </p:nvSpPr>
        <p:spPr>
          <a:xfrm>
            <a:off x="5475" y="10125"/>
            <a:ext cx="31101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Trello Boards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used an ‘a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gile-column’ technique with multiple Trello Board add-ons: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Agile-Tools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Charts by Vizydrop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Print-Cards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Note the use of tags, story points, and due dates.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 shown here: member sign-up. </a:t>
            </a:r>
            <a:endParaRPr u="sng"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board to the right is a screenshot of a 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backup from 4/6/2019 when we were, “in the thick of it.”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Live board </a:t>
            </a:r>
            <a:r>
              <a:rPr lang="en" u="sng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here</a:t>
            </a:r>
            <a:r>
              <a:rPr lang="en" u="sng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5666" y="10121"/>
            <a:ext cx="6028335" cy="51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3375" y="2434205"/>
            <a:ext cx="5160552" cy="270929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6"/>
          <p:cNvSpPr txBox="1"/>
          <p:nvPr/>
        </p:nvSpPr>
        <p:spPr>
          <a:xfrm>
            <a:off x="5475" y="10125"/>
            <a:ext cx="3885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VizyDrop Charts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i="1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free 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addon to Trello Boards.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chart preset was called cumulative flow: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However, we know this as a ‘sprint burn-up’.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Just under 65 total tasks.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Currently, we have less than 10 to go, with 10 currently in progress.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These final tasks are deployment and documentation related.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Interactive VizyDrop chart </a:t>
            </a:r>
            <a:r>
              <a:rPr lang="en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here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4" name="Google Shape;2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3375" y="10125"/>
            <a:ext cx="5160548" cy="24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Went Well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Planning </a:t>
            </a:r>
            <a:endParaRPr/>
          </a:p>
        </p:txBody>
      </p:sp>
      <p:sp>
        <p:nvSpPr>
          <p:cNvPr id="225" name="Google Shape;225;p28"/>
          <p:cNvSpPr txBox="1"/>
          <p:nvPr>
            <p:ph idx="1" type="body"/>
          </p:nvPr>
        </p:nvSpPr>
        <p:spPr>
          <a:xfrm>
            <a:off x="1297500" y="1567550"/>
            <a:ext cx="74571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Everything had been planned before starting development.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Design of backend was finalized before development began.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This allowed us to ensure work was evenly spaced out through the sprints.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Gave all the members a clear idea of how the system was to work.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overall increase in efficiency.  </a:t>
            </a:r>
            <a:endParaRPr sz="1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Sprint Plan</a:t>
            </a:r>
            <a:endParaRPr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Workload</a:t>
            </a:r>
            <a:r>
              <a:rPr lang="en" sz="1600"/>
              <a:t> among the sprints was </a:t>
            </a:r>
            <a:r>
              <a:rPr lang="en" sz="1600"/>
              <a:t>evenly</a:t>
            </a:r>
            <a:r>
              <a:rPr lang="en" sz="1600"/>
              <a:t> spread out.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Burn down was steady and linear over time.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 rushing to finish tasks at the end.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Tasks were ordered by </a:t>
            </a:r>
            <a:r>
              <a:rPr lang="en" sz="1600"/>
              <a:t>dependencies</a:t>
            </a:r>
            <a:r>
              <a:rPr lang="en" sz="1600"/>
              <a:t>. 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Worked testing in to every sprint.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237" name="Google Shape;237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Everyone used the same development </a:t>
            </a:r>
            <a:r>
              <a:rPr lang="en" sz="1600"/>
              <a:t>environment</a:t>
            </a:r>
            <a:r>
              <a:rPr lang="en" sz="1600"/>
              <a:t>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of eclipse made building the project easier and more streamlined.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Use of GitHub for version control </a:t>
            </a:r>
            <a:r>
              <a:rPr lang="en" sz="1600"/>
              <a:t>allowed</a:t>
            </a:r>
            <a:r>
              <a:rPr lang="en" sz="1600"/>
              <a:t> easy </a:t>
            </a:r>
            <a:r>
              <a:rPr lang="en" sz="1600"/>
              <a:t>access</a:t>
            </a:r>
            <a:r>
              <a:rPr lang="en" sz="1600"/>
              <a:t> among members.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T</a:t>
            </a:r>
            <a:r>
              <a:rPr lang="en" sz="1600"/>
              <a:t>rello</a:t>
            </a:r>
            <a:r>
              <a:rPr lang="en" sz="1600"/>
              <a:t> for our sprint plan made monitoring what was done, what needed to be tested, what was in development, when tasks were to be done by easily </a:t>
            </a:r>
            <a:r>
              <a:rPr lang="en" sz="1600"/>
              <a:t>viewable</a:t>
            </a:r>
            <a:r>
              <a:rPr lang="en" sz="1600"/>
              <a:t> by everyone in the group.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Being able to track our progress.</a:t>
            </a:r>
            <a:endParaRPr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with Client</a:t>
            </a:r>
            <a:endParaRPr/>
          </a:p>
        </p:txBody>
      </p:sp>
      <p:sp>
        <p:nvSpPr>
          <p:cNvPr id="243" name="Google Shape;243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We met every week with the product owner.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Allowed us to verify our current progress.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Kept us away from project drift and on task.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Asked more in depth and specific questions regarding use and user experience.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Asked specific questions on future requirements that still needed to be implemented before development began.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Statement of the Project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</a:t>
            </a:r>
            <a:r>
              <a:rPr lang="en"/>
              <a:t>essons Learned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Experiences</a:t>
            </a:r>
            <a:endParaRPr/>
          </a:p>
        </p:txBody>
      </p:sp>
      <p:sp>
        <p:nvSpPr>
          <p:cNvPr id="254" name="Google Shape;254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-Most team members have never developed in a software stack.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-Learning new languages along the way.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-Very hard to story point a project we have no experience with.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Volunteering For Tasks</a:t>
            </a:r>
            <a:endParaRPr/>
          </a:p>
        </p:txBody>
      </p:sp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-Multiple team members volunteered for one task.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-Necessary for some but not for others.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-Fixed this issue halfway through the project.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</a:t>
            </a:r>
            <a:endParaRPr/>
          </a:p>
        </p:txBody>
      </p:sp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-We met as a team twice a week.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-Found that it would have been better to meet more than twice.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-Would have helped with accountability and productivity.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823850" y="2053000"/>
            <a:ext cx="5241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Non-Inclusive Showcase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7" name="Google Shape;27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823850" y="50400"/>
            <a:ext cx="4587000" cy="315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" y="-7723"/>
            <a:ext cx="9143998" cy="5149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0"/>
          <p:cNvSpPr txBox="1"/>
          <p:nvPr>
            <p:ph type="title"/>
          </p:nvPr>
        </p:nvSpPr>
        <p:spPr>
          <a:xfrm>
            <a:off x="0" y="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0" y="0"/>
            <a:ext cx="91439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5"/>
          <p:cNvSpPr txBox="1"/>
          <p:nvPr>
            <p:ph type="title"/>
          </p:nvPr>
        </p:nvSpPr>
        <p:spPr>
          <a:xfrm>
            <a:off x="1297500" y="729925"/>
            <a:ext cx="7241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final project completed was a thin-client application.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5"/>
          <p:cNvSpPr txBox="1"/>
          <p:nvPr>
            <p:ph idx="1" type="body"/>
          </p:nvPr>
        </p:nvSpPr>
        <p:spPr>
          <a:xfrm>
            <a:off x="1297500" y="2193875"/>
            <a:ext cx="7038900" cy="27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6D1C7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D6D1C7"/>
                </a:solidFill>
                <a:latin typeface="Arial"/>
                <a:ea typeface="Arial"/>
                <a:cs typeface="Arial"/>
                <a:sym typeface="Arial"/>
              </a:rPr>
              <a:t>More specifically, it is a secure online testing tool that’s function is the managing, administration, and taking of multiple-choice and true-false examinations. </a:t>
            </a:r>
            <a:endParaRPr sz="1600">
              <a:solidFill>
                <a:srgbClr val="D6D1C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D6D1C7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D6D1C7"/>
                </a:solidFill>
                <a:latin typeface="Arial"/>
                <a:ea typeface="Arial"/>
                <a:cs typeface="Arial"/>
                <a:sym typeface="Arial"/>
              </a:rPr>
              <a:t>Let’s look at the user and administrative components.</a:t>
            </a:r>
            <a:endParaRPr sz="1600">
              <a:solidFill>
                <a:srgbClr val="D6D1C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6" name="Google Shape;30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" y="0"/>
            <a:ext cx="9144000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93"/>
            <a:ext cx="9144000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" y="8"/>
            <a:ext cx="9144000" cy="514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"/>
            <a:ext cx="91440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52400" y="-8150"/>
            <a:ext cx="92964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76200"/>
            <a:ext cx="9356250" cy="5262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" y="0"/>
            <a:ext cx="91440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 for this presentation:</a:t>
            </a:r>
            <a:endParaRPr/>
          </a:p>
        </p:txBody>
      </p:sp>
      <p:sp>
        <p:nvSpPr>
          <p:cNvPr id="348" name="Google Shape;348;p50"/>
          <p:cNvSpPr txBox="1"/>
          <p:nvPr>
            <p:ph idx="1" type="body"/>
          </p:nvPr>
        </p:nvSpPr>
        <p:spPr>
          <a:xfrm>
            <a:off x="1297500" y="1567550"/>
            <a:ext cx="5033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https://www.draw.io/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https://www.lucidchart.com/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https://trello.com/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https://trello.vizydrop.com/</a:t>
            </a:r>
            <a:r>
              <a:rPr lang="en" sz="1600"/>
              <a:t> 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https://www.mysql.com/products/workbench/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-- questions?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6"/>
          <p:cNvSpPr txBox="1"/>
          <p:nvPr>
            <p:ph type="title"/>
          </p:nvPr>
        </p:nvSpPr>
        <p:spPr>
          <a:xfrm>
            <a:off x="1263900" y="889600"/>
            <a:ext cx="41151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User	 Component</a:t>
            </a:r>
            <a:endParaRPr/>
          </a:p>
        </p:txBody>
      </p:sp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874150" y="1567550"/>
            <a:ext cx="7454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000"/>
              </a:spcBef>
              <a:spcAft>
                <a:spcPts val="0"/>
              </a:spcAft>
              <a:buClr>
                <a:srgbClr val="D6D1C7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D6D1C7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" sz="1600">
                <a:solidFill>
                  <a:srgbClr val="D6D1C7"/>
                </a:solidFill>
                <a:latin typeface="Arial"/>
                <a:ea typeface="Arial"/>
                <a:cs typeface="Arial"/>
                <a:sym typeface="Arial"/>
              </a:rPr>
              <a:t>ne can take any number of assigned tests, receiving said results, as well as viewing results of previously taken tests. Users can also:</a:t>
            </a:r>
            <a:endParaRPr sz="1600">
              <a:solidFill>
                <a:srgbClr val="D6D1C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D6D1C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D6D1C7"/>
                </a:solidFill>
                <a:latin typeface="Arial"/>
                <a:ea typeface="Arial"/>
                <a:cs typeface="Arial"/>
                <a:sym typeface="Arial"/>
              </a:rPr>
              <a:t>Update their account login information.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7"/>
          <p:cNvSpPr txBox="1"/>
          <p:nvPr>
            <p:ph type="title"/>
          </p:nvPr>
        </p:nvSpPr>
        <p:spPr>
          <a:xfrm>
            <a:off x="1308450" y="898025"/>
            <a:ext cx="6527100" cy="53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Administrative Component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874150" y="1567550"/>
            <a:ext cx="7454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D6D1C7"/>
              </a:buClr>
              <a:buSzPts val="1600"/>
              <a:buFont typeface="Arial"/>
              <a:buChar char="●"/>
            </a:pPr>
            <a:r>
              <a:rPr lang="en" sz="1600">
                <a:solidFill>
                  <a:srgbClr val="D6D1C7"/>
                </a:solidFill>
                <a:latin typeface="Arial"/>
                <a:ea typeface="Arial"/>
                <a:cs typeface="Arial"/>
                <a:sym typeface="Arial"/>
              </a:rPr>
              <a:t>The testing system also includes an administrative component where one can create, read, update and delete all types of users, questions (answers), and tests – as well as view user’s results. Admins can also:</a:t>
            </a:r>
            <a:endParaRPr sz="1600">
              <a:solidFill>
                <a:srgbClr val="D6D1C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D6D1C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D6D1C7"/>
                </a:solidFill>
                <a:latin typeface="Arial"/>
                <a:ea typeface="Arial"/>
                <a:cs typeface="Arial"/>
                <a:sym typeface="Arial"/>
              </a:rPr>
              <a:t>Invite users to take a test.</a:t>
            </a:r>
            <a:endParaRPr sz="1600">
              <a:solidFill>
                <a:srgbClr val="D6D1C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0"/>
              </a:spcAft>
              <a:buClr>
                <a:srgbClr val="D6D1C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D6D1C7"/>
                </a:solidFill>
                <a:latin typeface="Arial"/>
                <a:ea typeface="Arial"/>
                <a:cs typeface="Arial"/>
                <a:sym typeface="Arial"/>
              </a:rPr>
              <a:t>Mark users as inactive, restricting them from logging in.</a:t>
            </a:r>
            <a:endParaRPr sz="1600">
              <a:solidFill>
                <a:srgbClr val="D6D1C7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1" marL="914400" rtl="0" algn="l">
              <a:spcBef>
                <a:spcPts val="1000"/>
              </a:spcBef>
              <a:spcAft>
                <a:spcPts val="1000"/>
              </a:spcAft>
              <a:buClr>
                <a:srgbClr val="D6D1C7"/>
              </a:buClr>
              <a:buSzPts val="1600"/>
              <a:buFont typeface="Montserrat"/>
              <a:buChar char="○"/>
            </a:pPr>
            <a:r>
              <a:rPr lang="en" sz="1600">
                <a:solidFill>
                  <a:srgbClr val="D6D1C7"/>
                </a:solidFill>
                <a:latin typeface="Arial"/>
                <a:ea typeface="Arial"/>
                <a:cs typeface="Arial"/>
                <a:sym typeface="Arial"/>
              </a:rPr>
              <a:t>Create tests by uploading a .csv file which the project converts to a functional test.</a:t>
            </a:r>
            <a:endParaRPr sz="1600">
              <a:solidFill>
                <a:srgbClr val="D6D1C7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</a:t>
            </a:r>
            <a:r>
              <a:rPr lang="en"/>
              <a:t>he Design We Used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9"/>
          <p:cNvSpPr txBox="1"/>
          <p:nvPr/>
        </p:nvSpPr>
        <p:spPr>
          <a:xfrm>
            <a:off x="252725" y="128825"/>
            <a:ext cx="3037500" cy="5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For High-Level Design...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p19"/>
          <p:cNvSpPr txBox="1"/>
          <p:nvPr/>
        </p:nvSpPr>
        <p:spPr>
          <a:xfrm>
            <a:off x="227950" y="738325"/>
            <a:ext cx="3240600" cy="39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Concise Structure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User Friendly Design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Efficiency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Easy to Modify and Maintain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9"/>
          <p:cNvSpPr txBox="1"/>
          <p:nvPr/>
        </p:nvSpPr>
        <p:spPr>
          <a:xfrm>
            <a:off x="252725" y="4093025"/>
            <a:ext cx="31515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Also Helps a lot on source file </a:t>
            </a:r>
            <a:r>
              <a:rPr lang="en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organization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1" name="Google Shape;171;p19"/>
          <p:cNvPicPr preferRelativeResize="0"/>
          <p:nvPr/>
        </p:nvPicPr>
        <p:blipFill rotWithShape="1">
          <a:blip r:embed="rId3">
            <a:alphaModFix/>
          </a:blip>
          <a:srcRect b="5051" l="0" r="0" t="0"/>
          <a:stretch/>
        </p:blipFill>
        <p:spPr>
          <a:xfrm>
            <a:off x="3996975" y="0"/>
            <a:ext cx="42609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0"/>
          <p:cNvSpPr txBox="1"/>
          <p:nvPr/>
        </p:nvSpPr>
        <p:spPr>
          <a:xfrm>
            <a:off x="150" y="-1475"/>
            <a:ext cx="13173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D.B.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Started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With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648" y="-1475"/>
            <a:ext cx="772235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21600" y="30750"/>
            <a:ext cx="4917300" cy="51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D.B. We 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Culminated</a:t>
            </a:r>
            <a:r>
              <a:rPr lang="en" sz="24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To</a:t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Greater Interconnectivity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Quantity of entities &amp; attributes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first entity-relationship diagram was done in the open toolset: draw.io.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This diagram was done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through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MySQL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Workbench’s 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reverse engineering feature.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Larger image </a:t>
            </a:r>
            <a:r>
              <a:rPr lang="en" sz="18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3"/>
              </a:rPr>
              <a:t>here</a:t>
            </a:r>
            <a:r>
              <a:rPr lang="en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8782" y="0"/>
            <a:ext cx="420521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